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  <p:sldMasterId id="2147483739" r:id="rId2"/>
    <p:sldMasterId id="2147483751" r:id="rId3"/>
    <p:sldMasterId id="2147483766" r:id="rId4"/>
    <p:sldMasterId id="2147483781" r:id="rId5"/>
  </p:sldMasterIdLst>
  <p:notesMasterIdLst>
    <p:notesMasterId r:id="rId20"/>
  </p:notesMasterIdLst>
  <p:handoutMasterIdLst>
    <p:handoutMasterId r:id="rId21"/>
  </p:handoutMasterIdLst>
  <p:sldIdLst>
    <p:sldId id="577" r:id="rId6"/>
    <p:sldId id="340" r:id="rId7"/>
    <p:sldId id="643" r:id="rId8"/>
    <p:sldId id="647" r:id="rId9"/>
    <p:sldId id="646" r:id="rId10"/>
    <p:sldId id="645" r:id="rId11"/>
    <p:sldId id="585" r:id="rId12"/>
    <p:sldId id="651" r:id="rId13"/>
    <p:sldId id="644" r:id="rId14"/>
    <p:sldId id="648" r:id="rId15"/>
    <p:sldId id="649" r:id="rId16"/>
    <p:sldId id="650" r:id="rId17"/>
    <p:sldId id="652" r:id="rId18"/>
    <p:sldId id="642" r:id="rId19"/>
  </p:sldIdLst>
  <p:sldSz cx="9144000" cy="6858000" type="screen4x3"/>
  <p:notesSz cx="6743700" cy="98806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Roboto" pitchFamily="2" charset="0"/>
      <p:regular r:id="rId26"/>
      <p:bold r:id="rId27"/>
      <p:boldItalic r:id="rId28"/>
    </p:embeddedFont>
    <p:embeddedFont>
      <p:font typeface="Arial Black" pitchFamily="34" charset="0"/>
      <p:bold r:id="rId29"/>
    </p:embeddedFont>
    <p:embeddedFont>
      <p:font typeface="Architects Daughter" pitchFamily="2" charset="0"/>
      <p:regular r:id="rId30"/>
    </p:embeddedFont>
    <p:embeddedFont>
      <p:font typeface="Open Sans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F3D"/>
    <a:srgbClr val="FF5621"/>
    <a:srgbClr val="00FF99"/>
    <a:srgbClr val="3366FF"/>
    <a:srgbClr val="93ADFF"/>
    <a:srgbClr val="99FF99"/>
    <a:srgbClr val="66FF99"/>
    <a:srgbClr val="FF9933"/>
    <a:srgbClr val="CC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 autoAdjust="0"/>
    <p:restoredTop sz="94890" autoAdjust="0"/>
  </p:normalViewPr>
  <p:slideViewPr>
    <p:cSldViewPr snapToGrid="0">
      <p:cViewPr varScale="1">
        <p:scale>
          <a:sx n="107" d="100"/>
          <a:sy n="107" d="100"/>
        </p:scale>
        <p:origin x="-8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20" d="100"/>
          <a:sy n="120" d="100"/>
        </p:scale>
        <p:origin x="-582" y="216"/>
      </p:cViewPr>
      <p:guideLst>
        <p:guide orient="horz" pos="3112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2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2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fld id="{2E76DF9D-341F-496E-BB49-70ED5E144F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3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2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2650"/>
            <a:ext cx="49466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22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2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fld id="{448ACBA7-4D86-4FF4-8AB8-2D809AA78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50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8d71bf799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40300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8d71bf799_0_1538:notes"/>
          <p:cNvSpPr txBox="1">
            <a:spLocks noGrp="1"/>
          </p:cNvSpPr>
          <p:nvPr>
            <p:ph type="body" idx="1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rgbClr val="A0B7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76213"/>
            <a:ext cx="9144000" cy="53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0" y="6694488"/>
            <a:ext cx="9144000" cy="1635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0" y="6259513"/>
            <a:ext cx="9144000" cy="53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 flipV="1">
            <a:off x="4498975" y="4006850"/>
            <a:ext cx="4459288" cy="53975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357188"/>
            <a:ext cx="135413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6908801" y="477838"/>
            <a:ext cx="215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5E574E"/>
                  </a:outerShdw>
                </a:effectLst>
                <a:latin typeface="Calibri" panose="020F0502020204030204" pitchFamily="34" charset="0"/>
              </a:rPr>
              <a:t>The Cyclops Group</a:t>
            </a:r>
          </a:p>
          <a:p>
            <a:pPr algn="l" eaLnBrk="0" hangingPunct="0"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5E574E"/>
                  </a:outerShdw>
                </a:effectLst>
                <a:latin typeface="Calibri" panose="020F0502020204030204" pitchFamily="34" charset="0"/>
              </a:rPr>
              <a:t>LAPIX - UFSC</a:t>
            </a:r>
          </a:p>
        </p:txBody>
      </p:sp>
      <p:grpSp>
        <p:nvGrpSpPr>
          <p:cNvPr id="11" name="Group 29"/>
          <p:cNvGrpSpPr>
            <a:grpSpLocks/>
          </p:cNvGrpSpPr>
          <p:nvPr userDrawn="1"/>
        </p:nvGrpSpPr>
        <p:grpSpPr bwMode="auto">
          <a:xfrm>
            <a:off x="0" y="6316663"/>
            <a:ext cx="9144000" cy="388937"/>
            <a:chOff x="0" y="3979"/>
            <a:chExt cx="5760" cy="245"/>
          </a:xfrm>
        </p:grpSpPr>
        <p:pic>
          <p:nvPicPr>
            <p:cNvPr id="12" name="Picture 27" descr="logo-nam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79"/>
              <a:ext cx="108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8"/>
            <p:cNvSpPr>
              <a:spLocks noChangeArrowheads="1"/>
            </p:cNvSpPr>
            <p:nvPr userDrawn="1"/>
          </p:nvSpPr>
          <p:spPr bwMode="auto">
            <a:xfrm>
              <a:off x="1086" y="3979"/>
              <a:ext cx="4674" cy="245"/>
            </a:xfrm>
            <a:prstGeom prst="rect">
              <a:avLst/>
            </a:prstGeom>
            <a:solidFill>
              <a:srgbClr val="A0B7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688" y="1701800"/>
            <a:ext cx="7756525" cy="17192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pt-BR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850" y="4092575"/>
            <a:ext cx="4484688" cy="1771650"/>
          </a:xfrm>
        </p:spPr>
        <p:txBody>
          <a:bodyPr/>
          <a:lstStyle>
            <a:lvl1pPr marL="0" indent="0">
              <a:buFontTx/>
              <a:buNone/>
              <a:defRPr sz="1800">
                <a:latin typeface="Arial Black" pitchFamily="34" charset="0"/>
              </a:defRPr>
            </a:lvl1pPr>
          </a:lstStyle>
          <a:p>
            <a:r>
              <a:rPr lang="en-US"/>
              <a:t> Authors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&lt;http://www.lapix.ufsc.br&gt;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C4972-D3BD-42BB-A73F-2C0EF4F0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698500"/>
            <a:ext cx="2171700" cy="5383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698500"/>
            <a:ext cx="6362700" cy="5383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&lt;http://www.lapix.ufsc.br&gt;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B8455-DB6D-459B-B4B6-D7B040C34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2250" y="698500"/>
            <a:ext cx="86868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275" y="15351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7725" y="15351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2275" y="38846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7725" y="38846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&lt;http://www.cyclops.ufsc.br&gt;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DCC5-19DF-4238-A690-CA3FD6D0B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698500"/>
            <a:ext cx="86868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35113"/>
            <a:ext cx="4083050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35113"/>
            <a:ext cx="4083050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&lt;http://www.lapix.ufsc.br&gt;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7EB0-9A3D-4ECA-9FF0-06421F5F5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698500"/>
            <a:ext cx="86868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35113"/>
            <a:ext cx="4083050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7725" y="15351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7725" y="38846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&lt;http://www.lapix.ufsc.br&gt;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149F-A40C-4E23-9C6E-87A27E30E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238" y="1304925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Tx/>
              <a:buNone/>
              <a:defRPr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E1E88286-3A9A-4430-A276-9E2D94BD7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50FD7-3DB1-497A-A351-C6FD11C6911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9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607C0-BD7C-43FB-9CB8-42E2B443931E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2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DA91A-73E0-4B51-B785-581AAF0633BC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23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2E4CD-7EC9-4323-B0CB-973E8CD0A6E8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&lt;http://www.lapix.ufsc.br&gt;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BA821-8E6C-4515-8A4A-0966B5B5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E9138-2836-46C4-98E5-55A347DD850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2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14748-9F1F-467E-8113-C1E50B8848C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1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A68FE-5F4A-4963-870F-FE83AFA191B0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D8300-BECE-426F-8035-1C82CA074DA0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82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41A1-EF4E-409C-8978-265C84BD388C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6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29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29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11A1-D90E-4D54-AA03-FC31D1AA21A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51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rgbClr val="A0B7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76213"/>
            <a:ext cx="9144000" cy="53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0" y="6694488"/>
            <a:ext cx="9144000" cy="1635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0" y="6259513"/>
            <a:ext cx="9144000" cy="53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 flipV="1">
            <a:off x="4498975" y="4006850"/>
            <a:ext cx="4459288" cy="53975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357188"/>
            <a:ext cx="135413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6718300" y="439738"/>
            <a:ext cx="2403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800" b="1" dirty="0">
                <a:solidFill>
                  <a:srgbClr val="FFFFFF"/>
                </a:solidFill>
                <a:effectLst/>
                <a:latin typeface="Roboto" pitchFamily="2" charset="0"/>
                <a:ea typeface="Roboto" pitchFamily="2" charset="0"/>
              </a:rPr>
              <a:t>The Cyclops Group</a:t>
            </a:r>
          </a:p>
          <a:p>
            <a:pPr eaLnBrk="0" hangingPunct="0">
              <a:defRPr/>
            </a:pPr>
            <a:r>
              <a:rPr lang="en-GB" sz="1400" b="1" dirty="0">
                <a:solidFill>
                  <a:srgbClr val="FFFFFF"/>
                </a:solidFill>
                <a:effectLst/>
                <a:latin typeface="Roboto" pitchFamily="2" charset="0"/>
                <a:ea typeface="Roboto" pitchFamily="2" charset="0"/>
              </a:rPr>
              <a:t>LAPIX - UFSC</a:t>
            </a:r>
          </a:p>
        </p:txBody>
      </p:sp>
      <p:grpSp>
        <p:nvGrpSpPr>
          <p:cNvPr id="11" name="Group 29"/>
          <p:cNvGrpSpPr>
            <a:grpSpLocks/>
          </p:cNvGrpSpPr>
          <p:nvPr userDrawn="1"/>
        </p:nvGrpSpPr>
        <p:grpSpPr bwMode="auto">
          <a:xfrm>
            <a:off x="0" y="6316663"/>
            <a:ext cx="9144000" cy="388937"/>
            <a:chOff x="0" y="3979"/>
            <a:chExt cx="5760" cy="245"/>
          </a:xfrm>
        </p:grpSpPr>
        <p:pic>
          <p:nvPicPr>
            <p:cNvPr id="12" name="Picture 27" descr="logo-nam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79"/>
              <a:ext cx="108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8"/>
            <p:cNvSpPr>
              <a:spLocks noChangeArrowheads="1"/>
            </p:cNvSpPr>
            <p:nvPr userDrawn="1"/>
          </p:nvSpPr>
          <p:spPr bwMode="auto">
            <a:xfrm>
              <a:off x="1086" y="3979"/>
              <a:ext cx="4674" cy="245"/>
            </a:xfrm>
            <a:prstGeom prst="rect">
              <a:avLst/>
            </a:prstGeom>
            <a:solidFill>
              <a:srgbClr val="A0B7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688" y="1701800"/>
            <a:ext cx="7756525" cy="17192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pt-BR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850" y="4092575"/>
            <a:ext cx="4484688" cy="1771650"/>
          </a:xfrm>
        </p:spPr>
        <p:txBody>
          <a:bodyPr/>
          <a:lstStyle>
            <a:lvl1pPr marL="0" indent="0">
              <a:buFontTx/>
              <a:buNone/>
              <a:defRPr sz="1800"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 Authors</a:t>
            </a:r>
          </a:p>
        </p:txBody>
      </p:sp>
    </p:spTree>
    <p:extLst>
      <p:ext uri="{BB962C8B-B14F-4D97-AF65-F5344CB8AC3E}">
        <p14:creationId xmlns:p14="http://schemas.microsoft.com/office/powerpoint/2010/main" val="1469413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BA821-8E6C-4515-8A4A-0966B5B52E79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44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9343D-1D6B-452A-A8DE-21AB4E343E3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97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35113"/>
            <a:ext cx="40830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35113"/>
            <a:ext cx="40830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5BC90-4DC3-4DBE-820A-498AA784716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4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&lt;http://www.lapix.ufsc.br&gt;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9343D-1D6B-452A-A8DE-21AB4E343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1D26-DB31-4678-B017-25BB8F9D053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9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BB08-AB3E-46BA-83C5-513DF4CBF510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24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C7E1-892B-4526-8650-2E087CAD44E8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76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CC60-E828-400F-9497-5452510A022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99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B86A6-07F0-42B6-BD40-E21069CD152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01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C4972-D3BD-42BB-A73F-2C0EF4F0B02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18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698500"/>
            <a:ext cx="2171700" cy="5383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698500"/>
            <a:ext cx="6362700" cy="5383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B8455-DB6D-459B-B4B6-D7B040C34C58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1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2250" y="698500"/>
            <a:ext cx="86868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275" y="15351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7725" y="15351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2275" y="38846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7725" y="38846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DCC5-19DF-4238-A690-CA3FD6D0BB1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97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698500"/>
            <a:ext cx="86868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35113"/>
            <a:ext cx="4083050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35113"/>
            <a:ext cx="4083050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7EB0-9A3D-4ECA-9FF0-06421F5F5CAB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9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698500"/>
            <a:ext cx="86868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35113"/>
            <a:ext cx="4083050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7725" y="15351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7725" y="38846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149F-A40C-4E23-9C6E-87A27E30E95B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35113"/>
            <a:ext cx="40830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35113"/>
            <a:ext cx="40830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&lt;http://www.lapix.ufsc.br&gt;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5BC90-4DC3-4DBE-820A-498AA7847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rgbClr val="A0B7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76213"/>
            <a:ext cx="9144000" cy="53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0" y="6694488"/>
            <a:ext cx="9144000" cy="1635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0" y="6259513"/>
            <a:ext cx="9144000" cy="53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 flipV="1">
            <a:off x="4498975" y="4006850"/>
            <a:ext cx="4459288" cy="53975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357188"/>
            <a:ext cx="135413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6718300" y="439738"/>
            <a:ext cx="2403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800" b="1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  <a:latin typeface="Times New Roman" pitchFamily="18" charset="0"/>
              </a:rPr>
              <a:t>The Cyclops Group</a:t>
            </a:r>
          </a:p>
          <a:p>
            <a:pPr eaLnBrk="0" hangingPunct="0">
              <a:defRPr/>
            </a:pPr>
            <a:r>
              <a:rPr lang="en-GB" sz="1400" b="1">
                <a:solidFill>
                  <a:srgbClr val="FFFFFF"/>
                </a:solidFill>
                <a:effectLst>
                  <a:outerShdw blurRad="38100" dist="38100" dir="2700000" algn="tl">
                    <a:srgbClr val="5E574E"/>
                  </a:outerShdw>
                </a:effectLst>
                <a:latin typeface="Times New Roman" pitchFamily="18" charset="0"/>
              </a:rPr>
              <a:t>LAPIX - UFSC</a:t>
            </a:r>
          </a:p>
        </p:txBody>
      </p:sp>
      <p:grpSp>
        <p:nvGrpSpPr>
          <p:cNvPr id="11" name="Group 29"/>
          <p:cNvGrpSpPr>
            <a:grpSpLocks/>
          </p:cNvGrpSpPr>
          <p:nvPr userDrawn="1"/>
        </p:nvGrpSpPr>
        <p:grpSpPr bwMode="auto">
          <a:xfrm>
            <a:off x="0" y="6316663"/>
            <a:ext cx="9144000" cy="388937"/>
            <a:chOff x="0" y="3979"/>
            <a:chExt cx="5760" cy="245"/>
          </a:xfrm>
        </p:grpSpPr>
        <p:pic>
          <p:nvPicPr>
            <p:cNvPr id="12" name="Picture 27" descr="logo-nam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79"/>
              <a:ext cx="108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8"/>
            <p:cNvSpPr>
              <a:spLocks noChangeArrowheads="1"/>
            </p:cNvSpPr>
            <p:nvPr userDrawn="1"/>
          </p:nvSpPr>
          <p:spPr bwMode="auto">
            <a:xfrm>
              <a:off x="1086" y="3979"/>
              <a:ext cx="4674" cy="245"/>
            </a:xfrm>
            <a:prstGeom prst="rect">
              <a:avLst/>
            </a:prstGeom>
            <a:solidFill>
              <a:srgbClr val="A0B7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688" y="1701800"/>
            <a:ext cx="7756525" cy="17192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pt-BR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850" y="4092575"/>
            <a:ext cx="4484688" cy="1771650"/>
          </a:xfrm>
        </p:spPr>
        <p:txBody>
          <a:bodyPr/>
          <a:lstStyle>
            <a:lvl1pPr marL="0" indent="0">
              <a:buFontTx/>
              <a:buNone/>
              <a:defRPr sz="1800">
                <a:latin typeface="Arial Black" pitchFamily="34" charset="0"/>
              </a:defRPr>
            </a:lvl1pPr>
          </a:lstStyle>
          <a:p>
            <a:r>
              <a:rPr lang="en-US"/>
              <a:t> Authors</a:t>
            </a:r>
          </a:p>
        </p:txBody>
      </p:sp>
    </p:spTree>
    <p:extLst>
      <p:ext uri="{BB962C8B-B14F-4D97-AF65-F5344CB8AC3E}">
        <p14:creationId xmlns:p14="http://schemas.microsoft.com/office/powerpoint/2010/main" val="2004109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BA821-8E6C-4515-8A4A-0966B5B52E79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63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9343D-1D6B-452A-A8DE-21AB4E343E3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23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35113"/>
            <a:ext cx="40830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35113"/>
            <a:ext cx="40830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5BC90-4DC3-4DBE-820A-498AA784716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6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1D26-DB31-4678-B017-25BB8F9D053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44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BB08-AB3E-46BA-83C5-513DF4CBF510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839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C7E1-892B-4526-8650-2E087CAD44E8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40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CC60-E828-400F-9497-5452510A022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28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B86A6-07F0-42B6-BD40-E21069CD152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47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C4972-D3BD-42BB-A73F-2C0EF4F0B02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6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&lt;http://www.lapix.ufsc.br&gt;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1D26-DB31-4678-B017-25BB8F9D0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698500"/>
            <a:ext cx="2171700" cy="5383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698500"/>
            <a:ext cx="6362700" cy="5383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B8455-DB6D-459B-B4B6-D7B040C34C58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58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2250" y="698500"/>
            <a:ext cx="86868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275" y="15351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7725" y="15351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2275" y="38846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7725" y="38846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DCC5-19DF-4238-A690-CA3FD6D0BB1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830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698500"/>
            <a:ext cx="86868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35113"/>
            <a:ext cx="4083050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35113"/>
            <a:ext cx="4083050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7EB0-9A3D-4ECA-9FF0-06421F5F5CAB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88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698500"/>
            <a:ext cx="86868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35113"/>
            <a:ext cx="4083050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7725" y="15351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7725" y="3884613"/>
            <a:ext cx="4083050" cy="219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149F-A40C-4E23-9C6E-87A27E30E95B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5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/>
        </p:nvSpPr>
        <p:spPr>
          <a:xfrm>
            <a:off x="52200" y="70700"/>
            <a:ext cx="9039600" cy="771600"/>
          </a:xfrm>
          <a:prstGeom prst="rect">
            <a:avLst/>
          </a:prstGeom>
          <a:solidFill>
            <a:srgbClr val="26A3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endParaRPr sz="1800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Google Shape;14;p2" descr="alexpokusay blue bar.png"/>
          <p:cNvPicPr preferRelativeResize="0"/>
          <p:nvPr/>
        </p:nvPicPr>
        <p:blipFill rotWithShape="1">
          <a:blip r:embed="rId2">
            <a:alphaModFix/>
          </a:blip>
          <a:srcRect b="45417"/>
          <a:stretch/>
        </p:blipFill>
        <p:spPr>
          <a:xfrm>
            <a:off x="4562125" y="70703"/>
            <a:ext cx="4358600" cy="7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331250" y="70700"/>
            <a:ext cx="87606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065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52200" y="926000"/>
            <a:ext cx="9039600" cy="535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30200">
              <a:spcBef>
                <a:spcPts val="12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04800">
              <a:spcBef>
                <a:spcPts val="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2100">
              <a:spcBef>
                <a:spcPts val="12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52200" y="70700"/>
            <a:ext cx="9039600" cy="771600"/>
          </a:xfrm>
          <a:prstGeom prst="rect">
            <a:avLst/>
          </a:prstGeom>
          <a:solidFill>
            <a:srgbClr val="26A3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endParaRPr sz="1800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" name="Google Shape;19;p3" descr="alexpokusay blue bar.png"/>
          <p:cNvPicPr preferRelativeResize="0"/>
          <p:nvPr/>
        </p:nvPicPr>
        <p:blipFill rotWithShape="1">
          <a:blip r:embed="rId2">
            <a:alphaModFix/>
          </a:blip>
          <a:srcRect b="45417"/>
          <a:stretch/>
        </p:blipFill>
        <p:spPr>
          <a:xfrm>
            <a:off x="4562125" y="70703"/>
            <a:ext cx="4358600" cy="7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31250" y="70700"/>
            <a:ext cx="87606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569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 type="blank">
  <p:cSld name="Footer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13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191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oon">
  <p:cSld name="Carto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/>
        </p:nvSpPr>
        <p:spPr>
          <a:xfrm>
            <a:off x="4166325" y="69600"/>
            <a:ext cx="4925400" cy="343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6"/>
          <p:cNvSpPr txBox="1"/>
          <p:nvPr/>
        </p:nvSpPr>
        <p:spPr>
          <a:xfrm>
            <a:off x="52275" y="69767"/>
            <a:ext cx="4059000" cy="671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 txBox="1"/>
          <p:nvPr/>
        </p:nvSpPr>
        <p:spPr>
          <a:xfrm>
            <a:off x="4166500" y="3581233"/>
            <a:ext cx="2402700" cy="320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6620225" y="3581533"/>
            <a:ext cx="2471700" cy="320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0770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no footer">
  <p:cSld name="Title no foot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/>
        </p:nvSpPr>
        <p:spPr>
          <a:xfrm>
            <a:off x="52200" y="70700"/>
            <a:ext cx="9039600" cy="771600"/>
          </a:xfrm>
          <a:prstGeom prst="rect">
            <a:avLst/>
          </a:prstGeom>
          <a:solidFill>
            <a:srgbClr val="26A3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endParaRPr sz="1800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" name="Google Shape;30;p7" descr="alexpokusay blue bar.png"/>
          <p:cNvPicPr preferRelativeResize="0"/>
          <p:nvPr/>
        </p:nvPicPr>
        <p:blipFill rotWithShape="1">
          <a:blip r:embed="rId2">
            <a:alphaModFix/>
          </a:blip>
          <a:srcRect b="45417"/>
          <a:stretch/>
        </p:blipFill>
        <p:spPr>
          <a:xfrm>
            <a:off x="4562125" y="70703"/>
            <a:ext cx="4358600" cy="7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31250" y="70700"/>
            <a:ext cx="87606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4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&lt;http://www.cyclops.ufsc.br&gt;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BB08-AB3E-46BA-83C5-513DF4CBF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d cartoon">
  <p:cSld name="Titled carto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/>
        </p:nvSpPr>
        <p:spPr>
          <a:xfrm>
            <a:off x="2390425" y="911167"/>
            <a:ext cx="5039100" cy="5877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 txBox="1"/>
          <p:nvPr/>
        </p:nvSpPr>
        <p:spPr>
          <a:xfrm>
            <a:off x="52200" y="70700"/>
            <a:ext cx="9039600" cy="771600"/>
          </a:xfrm>
          <a:prstGeom prst="rect">
            <a:avLst/>
          </a:prstGeom>
          <a:solidFill>
            <a:srgbClr val="26A3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endParaRPr sz="1800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" name="Google Shape;35;p8" descr="alexpokusay blue bar.png"/>
          <p:cNvPicPr preferRelativeResize="0"/>
          <p:nvPr/>
        </p:nvPicPr>
        <p:blipFill rotWithShape="1">
          <a:blip r:embed="rId2">
            <a:alphaModFix/>
          </a:blip>
          <a:srcRect b="45417"/>
          <a:stretch/>
        </p:blipFill>
        <p:spPr>
          <a:xfrm>
            <a:off x="4562125" y="70703"/>
            <a:ext cx="4358600" cy="7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31250" y="70700"/>
            <a:ext cx="87606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/>
          <p:nvPr/>
        </p:nvSpPr>
        <p:spPr>
          <a:xfrm>
            <a:off x="52275" y="910967"/>
            <a:ext cx="2286000" cy="5877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7481600" y="910967"/>
            <a:ext cx="1610100" cy="5877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959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deo demo">
  <p:cSld name="video demo">
    <p:bg>
      <p:bgPr>
        <a:solidFill>
          <a:srgbClr val="000000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-4475" y="-5967"/>
            <a:ext cx="1213200" cy="771600"/>
          </a:xfrm>
          <a:prstGeom prst="rect">
            <a:avLst/>
          </a:prstGeom>
          <a:solidFill>
            <a:srgbClr val="26A3FD"/>
          </a:solidFill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1993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-169" y="-17700"/>
            <a:ext cx="9144000" cy="68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18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&lt;http://www.cyclops.ufsc.br&gt;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C7E1-892B-4526-8650-2E087CAD4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&lt;http://www.cyclops.ufsc.br&gt;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CC60-E828-400F-9497-5452510A0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&lt;http://www.cyclops.ufsc.br&gt;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B86A6-07F0-42B6-BD40-E21069CD1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 userDrawn="1"/>
        </p:nvSpPr>
        <p:spPr bwMode="auto">
          <a:xfrm>
            <a:off x="0" y="6470650"/>
            <a:ext cx="9144000" cy="387350"/>
          </a:xfrm>
          <a:prstGeom prst="rect">
            <a:avLst/>
          </a:prstGeom>
          <a:solidFill>
            <a:srgbClr val="A0B7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698500"/>
            <a:ext cx="8686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535113"/>
            <a:ext cx="83185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763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&lt;http://www.lapix.ufsc.br&gt;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56363"/>
            <a:ext cx="1905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ED1C32-82B8-4E74-8279-CDF02494D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 userDrawn="1"/>
        </p:nvSpPr>
        <p:spPr bwMode="auto">
          <a:xfrm>
            <a:off x="0" y="6430963"/>
            <a:ext cx="914400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 userDrawn="1"/>
        </p:nvSpPr>
        <p:spPr bwMode="auto">
          <a:xfrm>
            <a:off x="0" y="6815138"/>
            <a:ext cx="914400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9465" name="Group 23"/>
          <p:cNvGrpSpPr>
            <a:grpSpLocks/>
          </p:cNvGrpSpPr>
          <p:nvPr userDrawn="1"/>
        </p:nvGrpSpPr>
        <p:grpSpPr bwMode="auto">
          <a:xfrm>
            <a:off x="0" y="0"/>
            <a:ext cx="9144000" cy="541338"/>
            <a:chOff x="0" y="0"/>
            <a:chExt cx="5760" cy="341"/>
          </a:xfrm>
        </p:grpSpPr>
        <p:pic>
          <p:nvPicPr>
            <p:cNvPr id="19466" name="Picture 13" descr="logo_azul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60" y="0"/>
              <a:ext cx="600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21" descr="logo-name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108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3" name="Rectangle 15"/>
            <p:cNvSpPr>
              <a:spLocks noChangeArrowheads="1"/>
            </p:cNvSpPr>
            <p:nvPr userDrawn="1"/>
          </p:nvSpPr>
          <p:spPr bwMode="auto">
            <a:xfrm>
              <a:off x="1086" y="0"/>
              <a:ext cx="4084" cy="245"/>
            </a:xfrm>
            <a:prstGeom prst="rect">
              <a:avLst/>
            </a:prstGeom>
            <a:solidFill>
              <a:srgbClr val="A0B7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 sz="2800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267" y="228600"/>
            <a:ext cx="8246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algn="l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eaLnBrk="0" hangingPunct="0"/>
            <a:fld id="{F80A7F7F-80C6-448B-AAFB-5D294F27D6EF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2056" name="Picture 8" descr="F:\Textos\Projekte\cyclops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5873750"/>
            <a:ext cx="1246188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/>
          <a:latin typeface="Roboto" pitchFamily="2" charset="0"/>
          <a:ea typeface="Roboto" pitchFamily="2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Char char="•"/>
        <a:defRPr kumimoji="1" sz="28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Char char="•"/>
        <a:defRPr kumimoji="1" sz="2400">
          <a:solidFill>
            <a:schemeClr val="tx1"/>
          </a:solidFill>
          <a:latin typeface="Roboto" pitchFamily="2" charset="0"/>
          <a:ea typeface="Roboto" pitchFamily="2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Char char="•"/>
        <a:defRPr kumimoji="1" sz="2000">
          <a:solidFill>
            <a:schemeClr val="tx1"/>
          </a:solidFill>
          <a:latin typeface="Roboto" pitchFamily="2" charset="0"/>
          <a:ea typeface="Roboto" pitchFamily="2" charset="0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Char char="•"/>
        <a:defRPr kumimoji="1">
          <a:solidFill>
            <a:schemeClr val="tx1"/>
          </a:solidFill>
          <a:latin typeface="Roboto" pitchFamily="2" charset="0"/>
          <a:ea typeface="Roboto" pitchFamily="2" charset="0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Char char="•"/>
        <a:defRPr kumimoji="1">
          <a:solidFill>
            <a:schemeClr val="tx1"/>
          </a:solidFill>
          <a:latin typeface="Roboto" pitchFamily="2" charset="0"/>
          <a:ea typeface="Roboto" pitchFamily="2" charset="0"/>
        </a:defRPr>
      </a:lvl5pPr>
      <a:lvl6pPr marL="25146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Char char="•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Char char="•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Char char="•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Char char="•"/>
        <a:defRPr kumimoji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 userDrawn="1"/>
        </p:nvSpPr>
        <p:spPr bwMode="auto">
          <a:xfrm>
            <a:off x="0" y="6470650"/>
            <a:ext cx="9144000" cy="387350"/>
          </a:xfrm>
          <a:prstGeom prst="rect">
            <a:avLst/>
          </a:prstGeom>
          <a:solidFill>
            <a:srgbClr val="A0B7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698500"/>
            <a:ext cx="8686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535113"/>
            <a:ext cx="83185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763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56363"/>
            <a:ext cx="1905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ED1C32-82B8-4E74-8279-CDF02494DABF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 userDrawn="1"/>
        </p:nvSpPr>
        <p:spPr bwMode="auto">
          <a:xfrm>
            <a:off x="0" y="6430963"/>
            <a:ext cx="914400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68" name="Rectangle 20"/>
          <p:cNvSpPr>
            <a:spLocks noChangeArrowheads="1"/>
          </p:cNvSpPr>
          <p:nvPr userDrawn="1"/>
        </p:nvSpPr>
        <p:spPr bwMode="auto">
          <a:xfrm>
            <a:off x="0" y="6815138"/>
            <a:ext cx="914400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465" name="Group 23"/>
          <p:cNvGrpSpPr>
            <a:grpSpLocks/>
          </p:cNvGrpSpPr>
          <p:nvPr userDrawn="1"/>
        </p:nvGrpSpPr>
        <p:grpSpPr bwMode="auto">
          <a:xfrm>
            <a:off x="0" y="0"/>
            <a:ext cx="9144000" cy="541338"/>
            <a:chOff x="0" y="0"/>
            <a:chExt cx="5760" cy="341"/>
          </a:xfrm>
        </p:grpSpPr>
        <p:pic>
          <p:nvPicPr>
            <p:cNvPr id="19466" name="Picture 13" descr="logo_azul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60" y="0"/>
              <a:ext cx="600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21" descr="logo-name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108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3" name="Rectangle 15"/>
            <p:cNvSpPr>
              <a:spLocks noChangeArrowheads="1"/>
            </p:cNvSpPr>
            <p:nvPr userDrawn="1"/>
          </p:nvSpPr>
          <p:spPr bwMode="auto">
            <a:xfrm>
              <a:off x="1086" y="0"/>
              <a:ext cx="4084" cy="245"/>
            </a:xfrm>
            <a:prstGeom prst="rect">
              <a:avLst/>
            </a:prstGeom>
            <a:solidFill>
              <a:srgbClr val="A0B7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5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/>
          <a:latin typeface="Roboto" pitchFamily="2" charset="0"/>
          <a:ea typeface="Roboto" pitchFamily="2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 sz="2800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Roboto" pitchFamily="2" charset="0"/>
          <a:ea typeface="Roboto" pitchFamily="2" charset="0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 sz="2400">
          <a:solidFill>
            <a:schemeClr val="bg1"/>
          </a:solidFill>
          <a:latin typeface="Roboto" pitchFamily="2" charset="0"/>
          <a:ea typeface="Roboto" pitchFamily="2" charset="0"/>
        </a:defRPr>
      </a:lvl2pPr>
      <a:lvl3pPr marL="11430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 sz="2400">
          <a:solidFill>
            <a:schemeClr val="bg1"/>
          </a:solidFill>
          <a:latin typeface="Roboto" pitchFamily="2" charset="0"/>
          <a:ea typeface="Roboto" pitchFamily="2" charset="0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Roboto" pitchFamily="2" charset="0"/>
          <a:ea typeface="Roboto" pitchFamily="2" charset="0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Roboto" pitchFamily="2" charset="0"/>
          <a:ea typeface="Roboto" pitchFamily="2" charset="0"/>
        </a:defRPr>
      </a:lvl5pPr>
      <a:lvl6pPr marL="25146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 userDrawn="1"/>
        </p:nvSpPr>
        <p:spPr bwMode="auto">
          <a:xfrm>
            <a:off x="0" y="6470650"/>
            <a:ext cx="9144000" cy="387350"/>
          </a:xfrm>
          <a:prstGeom prst="rect">
            <a:avLst/>
          </a:prstGeom>
          <a:solidFill>
            <a:srgbClr val="A0B7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698500"/>
            <a:ext cx="8686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535113"/>
            <a:ext cx="83185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763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&lt;http://www.cyclops.ufsc.br&gt;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56363"/>
            <a:ext cx="1905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ED1C32-82B8-4E74-8279-CDF02494DABF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 userDrawn="1"/>
        </p:nvSpPr>
        <p:spPr bwMode="auto">
          <a:xfrm>
            <a:off x="0" y="6430963"/>
            <a:ext cx="914400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68" name="Rectangle 20"/>
          <p:cNvSpPr>
            <a:spLocks noChangeArrowheads="1"/>
          </p:cNvSpPr>
          <p:nvPr userDrawn="1"/>
        </p:nvSpPr>
        <p:spPr bwMode="auto">
          <a:xfrm>
            <a:off x="0" y="6815138"/>
            <a:ext cx="914400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465" name="Group 23"/>
          <p:cNvGrpSpPr>
            <a:grpSpLocks/>
          </p:cNvGrpSpPr>
          <p:nvPr userDrawn="1"/>
        </p:nvGrpSpPr>
        <p:grpSpPr bwMode="auto">
          <a:xfrm>
            <a:off x="0" y="0"/>
            <a:ext cx="9144000" cy="541338"/>
            <a:chOff x="0" y="0"/>
            <a:chExt cx="5760" cy="341"/>
          </a:xfrm>
        </p:grpSpPr>
        <p:pic>
          <p:nvPicPr>
            <p:cNvPr id="19466" name="Picture 13" descr="logo_azul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60" y="0"/>
              <a:ext cx="600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21" descr="logo-name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108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3" name="Rectangle 15"/>
            <p:cNvSpPr>
              <a:spLocks noChangeArrowheads="1"/>
            </p:cNvSpPr>
            <p:nvPr userDrawn="1"/>
          </p:nvSpPr>
          <p:spPr bwMode="auto">
            <a:xfrm>
              <a:off x="1086" y="0"/>
              <a:ext cx="4084" cy="245"/>
            </a:xfrm>
            <a:prstGeom prst="rect">
              <a:avLst/>
            </a:prstGeom>
            <a:solidFill>
              <a:srgbClr val="A0B7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60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 sz="2800">
          <a:solidFill>
            <a:schemeClr val="bg1"/>
          </a:solidFill>
          <a:effectLst>
            <a:outerShdw blurRad="38100" dist="38100" dir="2700000" algn="tl">
              <a:srgbClr val="5E574E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10000"/>
        </a:spcBef>
        <a:spcAft>
          <a:spcPct val="10000"/>
        </a:spcAft>
        <a:buClr>
          <a:srgbClr val="FF0000"/>
        </a:buClr>
        <a:buChar char="•"/>
        <a:defRPr kumimoj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000" y="406400"/>
            <a:ext cx="82296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/>
          <p:nvPr/>
        </p:nvSpPr>
        <p:spPr>
          <a:xfrm>
            <a:off x="0" y="6551467"/>
            <a:ext cx="9144000" cy="306800"/>
          </a:xfrm>
          <a:prstGeom prst="rect">
            <a:avLst/>
          </a:prstGeom>
          <a:solidFill>
            <a:srgbClr val="008D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00" i="1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@martin_gorner</a:t>
            </a:r>
            <a:endParaRPr sz="1100" i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6551467"/>
            <a:ext cx="4013100" cy="3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4078" y="0"/>
                </a:lnTo>
                <a:lnTo>
                  <a:pt x="114078" y="5524"/>
                </a:lnTo>
                <a:lnTo>
                  <a:pt x="120000" y="119999"/>
                </a:lnTo>
                <a:lnTo>
                  <a:pt x="114078" y="119999"/>
                </a:lnTo>
                <a:lnTo>
                  <a:pt x="114078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00A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2200" y="926000"/>
            <a:ext cx="9039600" cy="5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  <a:defRPr sz="180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Open Sans"/>
              <a:buChar char="○"/>
              <a:defRPr sz="160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■"/>
              <a:defRPr sz="140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Char char="○"/>
              <a:defRPr sz="100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Char char="■"/>
              <a:defRPr sz="100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Char char="●"/>
              <a:defRPr sz="100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Char char="○"/>
              <a:defRPr sz="100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Char char="■"/>
              <a:defRPr sz="100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" name="Google Shape;10;p1" descr="devoxx small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196" y="6581337"/>
            <a:ext cx="1170604" cy="25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50930" y="6581333"/>
            <a:ext cx="1440875" cy="254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9795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itchFamily="2" charset="0"/>
          <a:ea typeface="Roboto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itchFamily="2" charset="0"/>
          <a:ea typeface="Roboto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rackspace.com/blog/deploying-jupyterhub-for-education/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gitlab.com/" TargetMode="External"/><Relationship Id="rId2" Type="http://schemas.openxmlformats.org/officeDocument/2006/relationships/hyperlink" Target="https://www.seafile.com/en/home/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Pyth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lab.research.google.com/github/jakevdp/PythonDataScienceHandbook/blob/master/notebooks/04.01-Simple-Line-Plots.ipynb" TargetMode="External"/><Relationship Id="rId3" Type="http://schemas.openxmlformats.org/officeDocument/2006/relationships/hyperlink" Target="https://www.kaggle.com/hortonhearsafoo/fast-ai-v3-lesson-1" TargetMode="External"/><Relationship Id="rId7" Type="http://schemas.openxmlformats.org/officeDocument/2006/relationships/hyperlink" Target="https://colab.research.google.com/github/jakevdp/PythonDataScienceHandbook/blob/master/notebooks/03.08-Aggregation-and-Grouping.ipynb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hub.mybinder.org/user/ipython-ipython-in-depth-hmgnw6lo/notebooks/binder/Index.ipynb" TargetMode="External"/><Relationship Id="rId5" Type="http://schemas.openxmlformats.org/officeDocument/2006/relationships/hyperlink" Target="https://colab.research.google.com/github/jakevdp/PythonDataScienceHandbook/blob/master/notebooks/Index.ipynb" TargetMode="External"/><Relationship Id="rId4" Type="http://schemas.openxmlformats.org/officeDocument/2006/relationships/hyperlink" Target="https://jupyter.org/" TargetMode="External"/><Relationship Id="rId9" Type="http://schemas.openxmlformats.org/officeDocument/2006/relationships/hyperlink" Target="https://colab.research.google.com/github/jakevdp/PythonDataScienceHandbook/blob/master/notebooks/05.14-Image-Features.ipynb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learning-machine-learning/present-your-data-science-projects-with-jupyter-slides-75f20735eb0f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ybinder.readthedocs.io/en/latest/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A:\Documents\Aulas\Jupyter\pexels-photo-265047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7697">
            <a:off x="711404" y="1260610"/>
            <a:ext cx="7994472" cy="56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256079" y="1395413"/>
            <a:ext cx="1359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900" b="1" i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- The Cyclops Project  -</a:t>
            </a:r>
            <a:r>
              <a:rPr lang="en-GB" sz="9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</a:p>
          <a:p>
            <a:pPr eaLnBrk="0" hangingPunct="0"/>
            <a:r>
              <a:rPr lang="en-GB" sz="9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P</a:t>
            </a:r>
            <a:r>
              <a:rPr lang="en-GB" sz="900" b="1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PGCC </a:t>
            </a:r>
            <a:r>
              <a:rPr lang="en-GB" sz="9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- INE -UFSC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492192" y="1401027"/>
            <a:ext cx="76163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kumimoji="1" lang="pt-BR" sz="8000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Jupyter Notebooks</a:t>
            </a:r>
          </a:p>
          <a:p>
            <a:pPr algn="l" eaLnBrk="0" hangingPunct="0"/>
            <a:endParaRPr kumimoji="1" lang="pt-BR" sz="4000" dirty="0" smtClean="0">
              <a:solidFill>
                <a:srgbClr val="000000"/>
              </a:solidFill>
              <a:latin typeface="Roboto" pitchFamily="2" charset="0"/>
              <a:ea typeface="Roboto" pitchFamily="2" charset="0"/>
            </a:endParaRPr>
          </a:p>
          <a:p>
            <a:pPr algn="l" eaLnBrk="0" hangingPunct="0"/>
            <a:r>
              <a:rPr kumimoji="1" lang="pt-BR" sz="3200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INE/CTC/UFSC</a:t>
            </a:r>
          </a:p>
          <a:p>
            <a:pPr algn="l" eaLnBrk="0" hangingPunct="0"/>
            <a:r>
              <a:rPr kumimoji="1" lang="pt-BR" sz="3200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Fevereiro de 2019</a:t>
            </a:r>
            <a:endParaRPr kumimoji="1" lang="pt-BR" sz="3200" dirty="0">
              <a:solidFill>
                <a:srgbClr val="000000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4819" name="Picture 3" descr="D:\Cyclops\cyclmin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609" y="176727"/>
            <a:ext cx="2066608" cy="12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:\Documents\Aulas\Jupyter\800px-Jupyter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84" y="5465251"/>
            <a:ext cx="1024232" cy="118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a UFSC?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JupyterHub</a:t>
            </a:r>
          </a:p>
          <a:p>
            <a:pPr lvl="1"/>
            <a:r>
              <a:rPr lang="en-US" dirty="0">
                <a:hlinkClick r:id="rId2"/>
              </a:rPr>
              <a:t>https://developer.rackspace.com/blog/deploying-jupyterhub-for-education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3" y="363988"/>
            <a:ext cx="8849010" cy="61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0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 em aberto!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00" y="1450940"/>
            <a:ext cx="8562513" cy="4171950"/>
          </a:xfrm>
        </p:spPr>
        <p:txBody>
          <a:bodyPr/>
          <a:lstStyle/>
          <a:p>
            <a:r>
              <a:rPr lang="pt-BR" sz="2400" dirty="0" smtClean="0"/>
              <a:t>Integração IDUFSC</a:t>
            </a:r>
            <a:endParaRPr lang="pt-BR" sz="2000" dirty="0" smtClean="0"/>
          </a:p>
          <a:p>
            <a:r>
              <a:rPr lang="pt-BR" sz="2400" dirty="0" smtClean="0"/>
              <a:t>Integração repositório não transiente de dados: </a:t>
            </a:r>
            <a:r>
              <a:rPr lang="pt-BR" sz="2400" dirty="0" smtClean="0">
                <a:latin typeface="Courier New" pitchFamily="49" charset="0"/>
                <a:cs typeface="Courier New" pitchFamily="49" charset="0"/>
              </a:rPr>
              <a:t>arquivos.ufsc</a:t>
            </a:r>
          </a:p>
          <a:p>
            <a:pPr lvl="1"/>
            <a:r>
              <a:rPr lang="pt-BR" sz="2000" dirty="0">
                <a:sym typeface="Wingdings" pitchFamily="2" charset="2"/>
              </a:rPr>
              <a:t> </a:t>
            </a:r>
            <a:r>
              <a:rPr lang="pt-BR" sz="2000" dirty="0" smtClean="0">
                <a:sym typeface="Wingdings" pitchFamily="2" charset="2"/>
              </a:rPr>
              <a:t>integração </a:t>
            </a:r>
            <a:r>
              <a:rPr lang="pt-BR" sz="2000" dirty="0">
                <a:sym typeface="Wingdings" pitchFamily="2" charset="2"/>
              </a:rPr>
              <a:t>com SeaFile </a:t>
            </a:r>
            <a:r>
              <a:rPr lang="pt-BR" sz="1800" dirty="0">
                <a:sym typeface="Wingdings" pitchFamily="2" charset="2"/>
              </a:rPr>
              <a:t>(</a:t>
            </a:r>
            <a:r>
              <a:rPr lang="pt-BR" sz="1800" dirty="0">
                <a:sym typeface="Wingdings" pitchFamily="2" charset="2"/>
                <a:hlinkClick r:id="rId2"/>
              </a:rPr>
              <a:t>https://www.seafile.com/en/home</a:t>
            </a:r>
            <a:r>
              <a:rPr lang="pt-BR" sz="1800" dirty="0" smtClean="0">
                <a:sym typeface="Wingdings" pitchFamily="2" charset="2"/>
                <a:hlinkClick r:id="rId2"/>
              </a:rPr>
              <a:t>/</a:t>
            </a:r>
            <a:r>
              <a:rPr lang="pt-BR" sz="1800" dirty="0" smtClean="0">
                <a:sym typeface="Wingdings" pitchFamily="2" charset="2"/>
              </a:rPr>
              <a:t>)</a:t>
            </a:r>
            <a:r>
              <a:rPr lang="pt-BR" sz="1600" dirty="0" smtClean="0">
                <a:sym typeface="Wingdings" pitchFamily="2" charset="2"/>
              </a:rPr>
              <a:t> </a:t>
            </a:r>
          </a:p>
          <a:p>
            <a:r>
              <a:rPr lang="pt-BR" sz="2400" dirty="0"/>
              <a:t>Integração repositório não transiente de </a:t>
            </a:r>
            <a:r>
              <a:rPr lang="pt-BR" sz="2400" dirty="0" smtClean="0"/>
              <a:t>código: </a:t>
            </a:r>
            <a:r>
              <a:rPr lang="pt-BR" sz="2400" dirty="0" smtClean="0">
                <a:latin typeface="Courier New" pitchFamily="49" charset="0"/>
                <a:cs typeface="Courier New" pitchFamily="49" charset="0"/>
              </a:rPr>
              <a:t>codigos.ufsc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 integração </a:t>
            </a:r>
            <a:r>
              <a:rPr lang="pt-BR" sz="2000" dirty="0">
                <a:sym typeface="Wingdings" pitchFamily="2" charset="2"/>
              </a:rPr>
              <a:t>com GitLab </a:t>
            </a:r>
            <a:r>
              <a:rPr lang="pt-BR" sz="1800" dirty="0">
                <a:sym typeface="Wingdings" pitchFamily="2" charset="2"/>
              </a:rPr>
              <a:t>(</a:t>
            </a:r>
            <a:r>
              <a:rPr lang="pt-BR" sz="1800" dirty="0">
                <a:sym typeface="Wingdings" pitchFamily="2" charset="2"/>
                <a:hlinkClick r:id="rId3"/>
              </a:rPr>
              <a:t>https://about.gitlab.com</a:t>
            </a:r>
            <a:r>
              <a:rPr lang="pt-BR" sz="1800" dirty="0" smtClean="0">
                <a:sym typeface="Wingdings" pitchFamily="2" charset="2"/>
                <a:hlinkClick r:id="rId3"/>
              </a:rPr>
              <a:t>/</a:t>
            </a:r>
            <a:r>
              <a:rPr lang="pt-BR" sz="1800" dirty="0" smtClean="0">
                <a:sym typeface="Wingdings" pitchFamily="2" charset="2"/>
              </a:rPr>
              <a:t>)</a:t>
            </a:r>
          </a:p>
          <a:p>
            <a:r>
              <a:rPr lang="pt-BR" sz="2400" dirty="0" smtClean="0">
                <a:cs typeface="Roboto" pitchFamily="2" charset="0"/>
                <a:sym typeface="Wingdings" pitchFamily="2" charset="2"/>
              </a:rPr>
              <a:t>Integração Moodle</a:t>
            </a:r>
          </a:p>
          <a:p>
            <a:pPr lvl="1"/>
            <a:r>
              <a:rPr lang="pt-BR" sz="2000" dirty="0" smtClean="0">
                <a:cs typeface="Roboto" pitchFamily="2" charset="0"/>
                <a:sym typeface="Wingdings" pitchFamily="2" charset="2"/>
              </a:rPr>
              <a:t>Com VPL? </a:t>
            </a:r>
          </a:p>
          <a:p>
            <a:r>
              <a:rPr lang="pt-BR" sz="2400" dirty="0" smtClean="0">
                <a:cs typeface="Roboto" pitchFamily="2" charset="0"/>
                <a:sym typeface="Wingdings" pitchFamily="2" charset="2"/>
              </a:rPr>
              <a:t>Integração com repositórios externos:</a:t>
            </a:r>
          </a:p>
          <a:p>
            <a:pPr lvl="1"/>
            <a:r>
              <a:rPr lang="pt-BR" sz="2000" dirty="0" smtClean="0">
                <a:cs typeface="Roboto" pitchFamily="2" charset="0"/>
                <a:sym typeface="Wingdings" pitchFamily="2" charset="2"/>
              </a:rPr>
              <a:t>GitHub</a:t>
            </a:r>
          </a:p>
          <a:p>
            <a:pPr lvl="1"/>
            <a:r>
              <a:rPr lang="pt-BR" sz="2000" dirty="0" smtClean="0">
                <a:cs typeface="Roboto" pitchFamily="2" charset="0"/>
                <a:sym typeface="Wingdings" pitchFamily="2" charset="2"/>
              </a:rPr>
              <a:t>DropBox</a:t>
            </a:r>
            <a:endParaRPr lang="pt-BR" sz="2000" dirty="0">
              <a:cs typeface="Roboto" pitchFamily="2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06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41" y="228600"/>
            <a:ext cx="830506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Em tempo:Por que Python? </a:t>
            </a:r>
            <a:br>
              <a:rPr lang="pt-BR" dirty="0" smtClean="0"/>
            </a:br>
            <a:r>
              <a:rPr lang="en-US" sz="2000" b="1" dirty="0">
                <a:solidFill>
                  <a:srgbClr val="0070C0"/>
                </a:solidFill>
              </a:rPr>
              <a:t>TIOBE Index for February </a:t>
            </a:r>
            <a:r>
              <a:rPr lang="en-US" sz="2000" b="1" dirty="0" smtClean="0">
                <a:solidFill>
                  <a:srgbClr val="0070C0"/>
                </a:solidFill>
              </a:rPr>
              <a:t>2019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05" y="1397679"/>
            <a:ext cx="8611339" cy="417195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/>
              <a:t>The TIOBE Programming Community index is an indicator of the popularity of programming languages. The index is updated once a month. The ratings are based on the number of skilled engineers world-wide, courses and third party vendors. Popular search engines such as Google, Bing, Yahoo!, Wikipedia, Amazon, YouTube and </a:t>
            </a:r>
            <a:r>
              <a:rPr lang="en-US" sz="1100" dirty="0" err="1"/>
              <a:t>Baidu</a:t>
            </a:r>
            <a:r>
              <a:rPr lang="en-US" sz="1100" dirty="0"/>
              <a:t> are used to calculate the ratings. It is important to note that the TIOBE index is not about the </a:t>
            </a:r>
            <a:r>
              <a:rPr lang="en-US" sz="1100" i="1" dirty="0"/>
              <a:t>best</a:t>
            </a:r>
            <a:r>
              <a:rPr lang="en-US" sz="1100" dirty="0"/>
              <a:t> programming language or the language in which </a:t>
            </a:r>
            <a:r>
              <a:rPr lang="en-US" sz="1100" i="1" dirty="0"/>
              <a:t>most lines of code</a:t>
            </a:r>
            <a:r>
              <a:rPr lang="en-US" sz="1100" dirty="0"/>
              <a:t> have been written.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6" y="2290440"/>
            <a:ext cx="8429625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0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upo 5"/>
          <p:cNvGrpSpPr>
            <a:grpSpLocks/>
          </p:cNvGrpSpPr>
          <p:nvPr/>
        </p:nvGrpSpPr>
        <p:grpSpPr bwMode="auto">
          <a:xfrm>
            <a:off x="823913" y="414338"/>
            <a:ext cx="7500937" cy="5078313"/>
            <a:chOff x="900118" y="628660"/>
            <a:chExt cx="7500961" cy="5078214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900118" y="628660"/>
              <a:ext cx="7500961" cy="5078214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92088" indent="-192088">
                <a:defRPr/>
              </a:pPr>
              <a:endParaRPr lang="en-US" sz="1400" dirty="0">
                <a:solidFill>
                  <a:srgbClr val="000000"/>
                </a:solidFill>
                <a:cs typeface="+mn-cs"/>
              </a:endParaRPr>
            </a:p>
            <a:p>
              <a:pPr marL="192088" indent="-192088">
                <a:defRPr/>
              </a:pPr>
              <a:endParaRPr lang="en-US" sz="1400" dirty="0">
                <a:solidFill>
                  <a:srgbClr val="000000"/>
                </a:solidFill>
                <a:cs typeface="+mn-cs"/>
              </a:endParaRPr>
            </a:p>
            <a:p>
              <a:pPr marL="192088" indent="-192088">
                <a:defRPr/>
              </a:pPr>
              <a:endParaRPr lang="en-US" sz="1400" dirty="0">
                <a:solidFill>
                  <a:srgbClr val="000000"/>
                </a:solidFill>
                <a:cs typeface="+mn-cs"/>
              </a:endParaRPr>
            </a:p>
            <a:p>
              <a:pPr marL="192088" indent="-192088">
                <a:defRPr/>
              </a:pPr>
              <a:endParaRPr lang="pt-BR" sz="1400" dirty="0">
                <a:solidFill>
                  <a:srgbClr val="000000"/>
                </a:solidFill>
                <a:cs typeface="+mn-cs"/>
              </a:endParaRPr>
            </a:p>
            <a:p>
              <a:pPr marL="192088" indent="-192088">
                <a:defRPr/>
              </a:pPr>
              <a:endParaRPr lang="pt-BR" sz="1400" dirty="0">
                <a:solidFill>
                  <a:srgbClr val="000000"/>
                </a:solidFill>
                <a:cs typeface="+mn-cs"/>
              </a:endParaRPr>
            </a:p>
            <a:p>
              <a:pPr marL="192088" indent="-192088" algn="ctr">
                <a:defRPr/>
              </a:pPr>
              <a:r>
                <a:rPr lang="pt-BR" sz="1600" dirty="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Atribuição-Uso </a:t>
              </a:r>
              <a:r>
                <a:rPr lang="pt-BR" sz="1600" dirty="0" err="1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Não-Comercial-Compartilhamento</a:t>
              </a:r>
              <a:r>
                <a:rPr lang="pt-BR" sz="1600" dirty="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 pela Licença 2.5 Brasil</a:t>
              </a:r>
            </a:p>
            <a:p>
              <a:pPr marL="192088" indent="-192088" algn="ctr">
                <a:defRPr/>
              </a:pPr>
              <a:endParaRPr lang="pt-BR" sz="1400" i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endParaRPr>
            </a:p>
            <a:p>
              <a:pPr marL="192088" indent="-192088">
                <a:defRPr/>
              </a:pPr>
              <a:r>
                <a:rPr lang="pt-BR" sz="1400" i="1" dirty="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Você pode:</a:t>
              </a:r>
            </a:p>
            <a:p>
              <a:pPr marL="192088" indent="-192088">
                <a:defRPr/>
              </a:pPr>
              <a:r>
                <a:rPr lang="pt-BR" sz="1400" dirty="0">
                  <a:solidFill>
                    <a:srgbClr val="000000"/>
                  </a:solidFill>
                  <a:latin typeface="Roboto" pitchFamily="2" charset="0"/>
                  <a:ea typeface="Roboto" pitchFamily="2" charset="0"/>
                </a:rPr>
                <a:t> - copiar, distribuir, exibir e executar a obra</a:t>
              </a:r>
            </a:p>
            <a:p>
              <a:pPr marL="192088" indent="-192088">
                <a:defRPr/>
              </a:pPr>
              <a:r>
                <a:rPr lang="pt-BR" sz="1400" dirty="0">
                  <a:latin typeface="Roboto" pitchFamily="2" charset="0"/>
                  <a:ea typeface="Roboto" pitchFamily="2" charset="0"/>
                </a:rPr>
                <a:t> - criar obras derivadas</a:t>
              </a:r>
            </a:p>
            <a:p>
              <a:pPr lvl="1">
                <a:defRPr/>
              </a:pPr>
              <a:endParaRPr lang="pt-BR" sz="1400" i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endParaRPr>
            </a:p>
            <a:p>
              <a:pPr algn="just">
                <a:defRPr/>
              </a:pPr>
              <a:r>
                <a:rPr lang="pt-BR" sz="1400" i="1" dirty="0">
                  <a:latin typeface="Roboto" pitchFamily="2" charset="0"/>
                  <a:ea typeface="Roboto" pitchFamily="2" charset="0"/>
                </a:rPr>
                <a:t>Sob as seguintes condições:</a:t>
              </a:r>
            </a:p>
            <a:p>
              <a:pPr algn="just">
                <a:defRPr/>
              </a:pPr>
              <a:endParaRPr lang="pt-BR" sz="1400" dirty="0" smtClean="0">
                <a:latin typeface="Roboto" pitchFamily="2" charset="0"/>
                <a:ea typeface="Roboto" pitchFamily="2" charset="0"/>
              </a:endParaRPr>
            </a:p>
            <a:p>
              <a:pPr marL="285750" indent="-285750" algn="just">
                <a:buFont typeface="Arial" pitchFamily="34" charset="0"/>
                <a:buChar char="•"/>
                <a:defRPr/>
              </a:pPr>
              <a:r>
                <a:rPr lang="pt-BR" sz="1400" dirty="0" smtClean="0">
                  <a:latin typeface="Roboto" pitchFamily="2" charset="0"/>
                  <a:ea typeface="Roboto" pitchFamily="2" charset="0"/>
                </a:rPr>
                <a:t>Atribuição </a:t>
              </a:r>
              <a:r>
                <a:rPr lang="pt-BR" sz="1400" dirty="0">
                  <a:latin typeface="Roboto" pitchFamily="2" charset="0"/>
                  <a:ea typeface="Roboto" pitchFamily="2" charset="0"/>
                </a:rPr>
                <a:t>— Você deve dar crédito ao autor original, da forma especificada pelo autor ou licenciante. </a:t>
              </a:r>
              <a:endParaRPr lang="pt-BR" sz="1400" dirty="0" smtClean="0">
                <a:latin typeface="Roboto" pitchFamily="2" charset="0"/>
                <a:ea typeface="Roboto" pitchFamily="2" charset="0"/>
              </a:endParaRPr>
            </a:p>
            <a:p>
              <a:pPr marL="285750" indent="-285750" algn="just">
                <a:buFont typeface="Arial" pitchFamily="34" charset="0"/>
                <a:buChar char="•"/>
                <a:defRPr/>
              </a:pPr>
              <a:r>
                <a:rPr lang="pt-BR" sz="1400" dirty="0" smtClean="0">
                  <a:latin typeface="Roboto" pitchFamily="2" charset="0"/>
                  <a:ea typeface="Roboto" pitchFamily="2" charset="0"/>
                </a:rPr>
                <a:t>Uso </a:t>
              </a:r>
              <a:r>
                <a:rPr lang="pt-BR" sz="1400" dirty="0">
                  <a:latin typeface="Roboto" pitchFamily="2" charset="0"/>
                  <a:ea typeface="Roboto" pitchFamily="2" charset="0"/>
                </a:rPr>
                <a:t>Não-Comercial — Você não pode utilizar esta obra com finalidades comerciais. </a:t>
              </a:r>
            </a:p>
            <a:p>
              <a:pPr marL="285750" indent="-285750" algn="just">
                <a:buFont typeface="Arial" pitchFamily="34" charset="0"/>
                <a:buChar char="•"/>
                <a:defRPr/>
              </a:pPr>
              <a:r>
                <a:rPr lang="pt-BR" sz="1400" dirty="0">
                  <a:latin typeface="Roboto" pitchFamily="2" charset="0"/>
                  <a:ea typeface="Roboto" pitchFamily="2" charset="0"/>
                </a:rPr>
                <a:t>Compartilhamento pela mesma Licença — Se você alterar, transformar, ou criar outra obra com base nesta, você somente poderá distribuir a obra resultante sob uma licença idêntica a esta.</a:t>
              </a:r>
            </a:p>
            <a:p>
              <a:pPr algn="just">
                <a:defRPr/>
              </a:pPr>
              <a:endParaRPr lang="pt-BR" sz="1400" dirty="0">
                <a:latin typeface="Roboto" pitchFamily="2" charset="0"/>
                <a:ea typeface="Roboto" pitchFamily="2" charset="0"/>
              </a:endParaRPr>
            </a:p>
            <a:p>
              <a:pPr algn="just">
                <a:defRPr/>
              </a:pPr>
              <a:r>
                <a:rPr lang="pt-BR" sz="1400" dirty="0">
                  <a:latin typeface="Roboto" pitchFamily="2" charset="0"/>
                  <a:ea typeface="Roboto" pitchFamily="2" charset="0"/>
                </a:rPr>
                <a:t>Para ver uma cópia desta licença, visite http://creativecommons.org/licenses/by-nc-sa/2.5/br/ ou mande uma carta para Creative Commons, 171 Second Street, Suite 300, San Francisco, California, 94105, USA</a:t>
              </a:r>
              <a:r>
                <a:rPr lang="pt-BR" sz="1400" dirty="0" smtClean="0">
                  <a:latin typeface="Roboto" pitchFamily="2" charset="0"/>
                  <a:ea typeface="Roboto" pitchFamily="2" charset="0"/>
                </a:rPr>
                <a:t>.</a:t>
              </a:r>
              <a:endParaRPr lang="pt-BR" sz="1400" dirty="0">
                <a:latin typeface="Roboto" pitchFamily="2" charset="0"/>
                <a:ea typeface="Roboto" pitchFamily="2" charset="0"/>
              </a:endParaRPr>
            </a:p>
          </p:txBody>
        </p:sp>
        <p:pic>
          <p:nvPicPr>
            <p:cNvPr id="89092" name="Picture 5" descr="logo_de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288" y="877887"/>
              <a:ext cx="250983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76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creenshot of IPython 6.x on Mac OS, showing the computation of a fourrier transform using nump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35" y="2612274"/>
            <a:ext cx="5376558" cy="36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40267" y="228600"/>
            <a:ext cx="8246533" cy="8382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effectLst/>
                <a:latin typeface="Roboto" pitchFamily="2" charset="0"/>
                <a:ea typeface="Roboto" pitchFamily="2" charset="0"/>
              </a:rPr>
              <a:t>Histórico</a:t>
            </a:r>
          </a:p>
        </p:txBody>
      </p:sp>
      <p:sp>
        <p:nvSpPr>
          <p:cNvPr id="393221" name="Rectangle 5"/>
          <p:cNvSpPr>
            <a:spLocks noGrp="1" noChangeArrowheads="1"/>
          </p:cNvSpPr>
          <p:nvPr>
            <p:ph idx="1"/>
          </p:nvPr>
        </p:nvSpPr>
        <p:spPr>
          <a:xfrm>
            <a:off x="466725" y="1438274"/>
            <a:ext cx="8178800" cy="4391025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latin typeface="Roboto" pitchFamily="2" charset="0"/>
                <a:ea typeface="Roboto" pitchFamily="2" charset="0"/>
              </a:rPr>
              <a:t>Ideia de se fazer cadernos de anotações interativos e acessíveis via Web</a:t>
            </a:r>
          </a:p>
          <a:p>
            <a:pPr lvl="1">
              <a:defRPr/>
            </a:pPr>
            <a:r>
              <a:rPr lang="en-US" dirty="0" err="1"/>
              <a:t>Mathematica</a:t>
            </a:r>
            <a:r>
              <a:rPr lang="en-US" dirty="0"/>
              <a:t> notebooks </a:t>
            </a:r>
            <a:r>
              <a:rPr lang="en-US" dirty="0" smtClean="0"/>
              <a:t>e Maple worksheets</a:t>
            </a:r>
          </a:p>
          <a:p>
            <a:pPr lvl="1">
              <a:defRPr/>
            </a:pPr>
            <a:r>
              <a:rPr lang="pt-BR" dirty="0" smtClean="0"/>
              <a:t>Smalltalk Workspaces</a:t>
            </a:r>
            <a:endParaRPr lang="pt-BR" dirty="0"/>
          </a:p>
          <a:p>
            <a:pPr>
              <a:defRPr/>
            </a:pPr>
            <a:r>
              <a:rPr lang="pt-BR" dirty="0" smtClean="0">
                <a:latin typeface="Roboto" pitchFamily="2" charset="0"/>
                <a:ea typeface="Roboto" pitchFamily="2" charset="0"/>
              </a:rPr>
              <a:t>Baseado em IPython	</a:t>
            </a:r>
          </a:p>
          <a:p>
            <a:pPr lvl="1">
              <a:defRPr/>
            </a:pP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en.wikipedia.org/wiki/IPython</a:t>
            </a:r>
            <a:endParaRPr lang="pt-BR" dirty="0" smtClean="0"/>
          </a:p>
          <a:p>
            <a:pPr>
              <a:defRPr/>
            </a:pPr>
            <a:r>
              <a:rPr lang="pt-BR" dirty="0" smtClean="0"/>
              <a:t>Documentos que contém</a:t>
            </a:r>
            <a:br>
              <a:rPr lang="pt-BR" dirty="0" smtClean="0"/>
            </a:br>
            <a:r>
              <a:rPr lang="pt-BR" dirty="0" smtClean="0"/>
              <a:t>tanto código executável </a:t>
            </a:r>
            <a:br>
              <a:rPr lang="pt-BR" dirty="0" smtClean="0"/>
            </a:br>
            <a:r>
              <a:rPr lang="pt-BR" dirty="0" smtClean="0"/>
              <a:t>como figuras e texto </a:t>
            </a:r>
            <a:endParaRPr lang="pt-BR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&lt;http://</a:t>
            </a:r>
            <a:r>
              <a:rPr lang="en-US" dirty="0" smtClean="0"/>
              <a:t>www.lapix.ufsc.br</a:t>
            </a:r>
            <a:r>
              <a:rPr lang="en-US" dirty="0"/>
              <a:t>&gt;</a:t>
            </a:r>
          </a:p>
        </p:txBody>
      </p:sp>
      <p:pic>
        <p:nvPicPr>
          <p:cNvPr id="5" name="Picture 2" descr="A:\Documents\Aulas\Jupyter\800px-Jupyter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77" y="119857"/>
            <a:ext cx="1622316" cy="187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40267" y="228600"/>
            <a:ext cx="8246533" cy="8382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effectLst/>
                <a:latin typeface="Roboto" pitchFamily="2" charset="0"/>
                <a:ea typeface="Roboto" pitchFamily="2" charset="0"/>
              </a:rPr>
              <a:t>O que é?</a:t>
            </a:r>
          </a:p>
        </p:txBody>
      </p:sp>
      <p:sp>
        <p:nvSpPr>
          <p:cNvPr id="393221" name="Rectangle 5"/>
          <p:cNvSpPr>
            <a:spLocks noGrp="1" noChangeArrowheads="1"/>
          </p:cNvSpPr>
          <p:nvPr>
            <p:ph idx="1"/>
          </p:nvPr>
        </p:nvSpPr>
        <p:spPr>
          <a:xfrm>
            <a:off x="329993" y="1048066"/>
            <a:ext cx="8178800" cy="4391025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latin typeface="Roboto" pitchFamily="2" charset="0"/>
                <a:ea typeface="Roboto" pitchFamily="2" charset="0"/>
              </a:rPr>
              <a:t>Front-end Web  dinâmico</a:t>
            </a:r>
          </a:p>
          <a:p>
            <a:pPr lvl="1">
              <a:defRPr/>
            </a:pPr>
            <a:r>
              <a:rPr lang="pt-BR" dirty="0" smtClean="0">
                <a:latin typeface="Roboto" pitchFamily="2" charset="0"/>
                <a:ea typeface="Roboto" pitchFamily="2" charset="0"/>
              </a:rPr>
              <a:t>execução interativa de código</a:t>
            </a:r>
          </a:p>
          <a:p>
            <a:pPr lvl="2">
              <a:defRPr/>
            </a:pPr>
            <a:r>
              <a:rPr lang="pt-BR" dirty="0"/>
              <a:t>c</a:t>
            </a:r>
            <a:r>
              <a:rPr lang="pt-BR" dirty="0" smtClean="0"/>
              <a:t>aixas de </a:t>
            </a:r>
            <a:r>
              <a:rPr lang="pt-BR" dirty="0"/>
              <a:t>código </a:t>
            </a:r>
            <a:r>
              <a:rPr lang="pt-BR" i="1" dirty="0"/>
              <a:t>read–eval–print loop (REPL)</a:t>
            </a:r>
            <a:endParaRPr lang="pt-BR" i="1" dirty="0" smtClean="0"/>
          </a:p>
          <a:p>
            <a:pPr lvl="2">
              <a:defRPr/>
            </a:pPr>
            <a:r>
              <a:rPr lang="pt-BR" dirty="0" smtClean="0"/>
              <a:t>blocos de texto formatado com figuras (wiki-like)</a:t>
            </a:r>
          </a:p>
          <a:p>
            <a:pPr lvl="2">
              <a:defRPr/>
            </a:pPr>
            <a:r>
              <a:rPr lang="pt-BR" dirty="0" smtClean="0"/>
              <a:t>caixas de saída textual e gráfica (canvas do browser usado como framebuffer) e wigets de interação</a:t>
            </a:r>
          </a:p>
          <a:p>
            <a:pPr lvl="1">
              <a:defRPr/>
            </a:pPr>
            <a:r>
              <a:rPr lang="pt-BR" dirty="0" smtClean="0"/>
              <a:t>organização de:</a:t>
            </a:r>
          </a:p>
          <a:p>
            <a:pPr lvl="2">
              <a:defRPr/>
            </a:pPr>
            <a:r>
              <a:rPr lang="pt-BR" dirty="0" smtClean="0">
                <a:latin typeface="Roboto" pitchFamily="2" charset="0"/>
                <a:ea typeface="Roboto" pitchFamily="2" charset="0"/>
              </a:rPr>
              <a:t>tutoriais para classe e em casa</a:t>
            </a:r>
            <a:endParaRPr lang="pt-BR" dirty="0" smtClean="0">
              <a:latin typeface="Roboto" pitchFamily="2" charset="0"/>
              <a:ea typeface="Roboto" pitchFamily="2" charset="0"/>
            </a:endParaRPr>
          </a:p>
          <a:p>
            <a:pPr lvl="2">
              <a:defRPr/>
            </a:pPr>
            <a:r>
              <a:rPr lang="pt-BR" dirty="0" smtClean="0"/>
              <a:t>aulas</a:t>
            </a:r>
          </a:p>
          <a:p>
            <a:pPr lvl="2">
              <a:defRPr/>
            </a:pPr>
            <a:r>
              <a:rPr lang="pt-BR" dirty="0" smtClean="0">
                <a:latin typeface="Roboto" pitchFamily="2" charset="0"/>
                <a:ea typeface="Roboto" pitchFamily="2" charset="0"/>
              </a:rPr>
              <a:t>exercícios em </a:t>
            </a:r>
            <a:r>
              <a:rPr lang="pt-BR" dirty="0" smtClean="0">
                <a:latin typeface="Roboto" pitchFamily="2" charset="0"/>
                <a:ea typeface="Roboto" pitchFamily="2" charset="0"/>
              </a:rPr>
              <a:t>classe e em casa</a:t>
            </a:r>
          </a:p>
          <a:p>
            <a:pPr lvl="2">
              <a:defRPr/>
            </a:pPr>
            <a:r>
              <a:rPr lang="pt-BR" dirty="0" smtClean="0"/>
              <a:t>documentação de experimentos (pós!)</a:t>
            </a:r>
            <a:endParaRPr lang="pt-BR" dirty="0" smtClean="0">
              <a:latin typeface="Roboto" pitchFamily="2" charset="0"/>
              <a:ea typeface="Roboto" pitchFamily="2" charset="0"/>
            </a:endParaRPr>
          </a:p>
          <a:p>
            <a:pPr>
              <a:defRPr/>
            </a:pPr>
            <a:r>
              <a:rPr lang="pt-BR" dirty="0" smtClean="0"/>
              <a:t>Documento JSON</a:t>
            </a:r>
          </a:p>
          <a:p>
            <a:pPr lvl="1">
              <a:defRPr/>
            </a:pPr>
            <a:r>
              <a:rPr lang="pt-BR" dirty="0" smtClean="0">
                <a:latin typeface="Roboto" pitchFamily="2" charset="0"/>
                <a:ea typeface="Roboto" pitchFamily="2" charset="0"/>
              </a:rPr>
              <a:t>.ipynb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&lt;http://</a:t>
            </a:r>
            <a:r>
              <a:rPr lang="en-US" dirty="0" smtClean="0"/>
              <a:t>www.lapix.ufsc.br</a:t>
            </a:r>
            <a:r>
              <a:rPr lang="en-US" dirty="0"/>
              <a:t>&gt;</a:t>
            </a:r>
          </a:p>
        </p:txBody>
      </p:sp>
      <p:pic>
        <p:nvPicPr>
          <p:cNvPr id="35842" name="Picture 2" descr="A:\Documents\Aulas\Jupyter\800px-Jupyter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77" y="119857"/>
            <a:ext cx="1622316" cy="187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 bwMode="auto">
          <a:xfrm>
            <a:off x="6507332" y="3435648"/>
            <a:ext cx="2361461" cy="1890943"/>
          </a:xfrm>
          <a:prstGeom prst="wedgeRoundRectCallout">
            <a:avLst>
              <a:gd name="adj1" fmla="val -99705"/>
              <a:gd name="adj2" fmla="val -4121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pt-BR" sz="3600" dirty="0">
                <a:latin typeface="Roboto" pitchFamily="2" charset="0"/>
                <a:ea typeface="Roboto" pitchFamily="2" charset="0"/>
              </a:rPr>
              <a:t>Ponto de vista do usuário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Bk BT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409678" y="3588048"/>
            <a:ext cx="2611515" cy="1890943"/>
          </a:xfrm>
          <a:prstGeom prst="wedgeRoundRectCallout">
            <a:avLst>
              <a:gd name="adj1" fmla="val -92570"/>
              <a:gd name="adj2" fmla="val 2780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pt-BR" sz="3600" dirty="0" smtClean="0">
                <a:latin typeface="Roboto" pitchFamily="2" charset="0"/>
                <a:ea typeface="Roboto" pitchFamily="2" charset="0"/>
              </a:rPr>
              <a:t>Alunos carentes e quotistas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4" name="Google Shape;2874;p100" descr="alexpokusay yellow background.png"/>
          <p:cNvPicPr preferRelativeResize="0"/>
          <p:nvPr/>
        </p:nvPicPr>
        <p:blipFill rotWithShape="1">
          <a:blip r:embed="rId3">
            <a:alphaModFix/>
          </a:blip>
          <a:srcRect l="4179" t="8602" r="64633" b="20831"/>
          <a:stretch/>
        </p:blipFill>
        <p:spPr>
          <a:xfrm>
            <a:off x="52200" y="910800"/>
            <a:ext cx="1948200" cy="5877597"/>
          </a:xfrm>
          <a:prstGeom prst="rect">
            <a:avLst/>
          </a:prstGeom>
          <a:noFill/>
          <a:ln>
            <a:noFill/>
          </a:ln>
        </p:spPr>
      </p:pic>
      <p:sp>
        <p:nvSpPr>
          <p:cNvPr id="2875" name="Google Shape;2875;p100"/>
          <p:cNvSpPr/>
          <p:nvPr/>
        </p:nvSpPr>
        <p:spPr>
          <a:xfrm>
            <a:off x="0" y="-5800"/>
            <a:ext cx="52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6" name="Google Shape;2876;p100"/>
          <p:cNvSpPr/>
          <p:nvPr/>
        </p:nvSpPr>
        <p:spPr>
          <a:xfrm rot="5400000">
            <a:off x="2536950" y="4251450"/>
            <a:ext cx="69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7" name="Google Shape;2877;p100"/>
          <p:cNvSpPr/>
          <p:nvPr/>
        </p:nvSpPr>
        <p:spPr>
          <a:xfrm>
            <a:off x="9091800" y="5800"/>
            <a:ext cx="52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8" name="Google Shape;2878;p100"/>
          <p:cNvSpPr/>
          <p:nvPr/>
        </p:nvSpPr>
        <p:spPr>
          <a:xfrm>
            <a:off x="7091550" y="5800"/>
            <a:ext cx="52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79" name="Google Shape;2879;p100" descr="yellow_bkg.png"/>
          <p:cNvPicPr preferRelativeResize="0"/>
          <p:nvPr/>
        </p:nvPicPr>
        <p:blipFill rotWithShape="1">
          <a:blip r:embed="rId4">
            <a:alphaModFix/>
          </a:blip>
          <a:srcRect t="7576" r="14777" b="6719"/>
          <a:stretch/>
        </p:blipFill>
        <p:spPr>
          <a:xfrm>
            <a:off x="7143750" y="910800"/>
            <a:ext cx="1948200" cy="587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0" name="Google Shape;2880;p100"/>
          <p:cNvGrpSpPr/>
          <p:nvPr/>
        </p:nvGrpSpPr>
        <p:grpSpPr>
          <a:xfrm>
            <a:off x="52200" y="70702"/>
            <a:ext cx="9039600" cy="784300"/>
            <a:chOff x="52200" y="43500"/>
            <a:chExt cx="9039600" cy="588225"/>
          </a:xfrm>
        </p:grpSpPr>
        <p:sp>
          <p:nvSpPr>
            <p:cNvPr id="2881" name="Google Shape;2881;p100"/>
            <p:cNvSpPr txBox="1"/>
            <p:nvPr/>
          </p:nvSpPr>
          <p:spPr>
            <a:xfrm>
              <a:off x="52200" y="43500"/>
              <a:ext cx="9039600" cy="578700"/>
            </a:xfrm>
            <a:prstGeom prst="rect">
              <a:avLst/>
            </a:prstGeom>
            <a:solidFill>
              <a:srgbClr val="26A3F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457200"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Open Sans"/>
                <a:buNone/>
              </a:pPr>
              <a:endParaRPr sz="18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882" name="Google Shape;2882;p100" descr="alexpokusay blue bar.png"/>
            <p:cNvPicPr preferRelativeResize="0"/>
            <p:nvPr/>
          </p:nvPicPr>
          <p:blipFill rotWithShape="1">
            <a:blip r:embed="rId5">
              <a:alphaModFix/>
            </a:blip>
            <a:srcRect b="45417"/>
            <a:stretch/>
          </p:blipFill>
          <p:spPr>
            <a:xfrm>
              <a:off x="4562125" y="43500"/>
              <a:ext cx="4358600" cy="578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3" name="Google Shape;2883;p100"/>
            <p:cNvSpPr txBox="1"/>
            <p:nvPr/>
          </p:nvSpPr>
          <p:spPr>
            <a:xfrm>
              <a:off x="52200" y="53025"/>
              <a:ext cx="90396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457200"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Open Sans"/>
                <a:buNone/>
              </a:pPr>
              <a:endParaRPr sz="27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888" name="Google Shape;2888;p100" descr="alexpokusay yellow background.png"/>
          <p:cNvPicPr preferRelativeResize="0"/>
          <p:nvPr/>
        </p:nvPicPr>
        <p:blipFill rotWithShape="1">
          <a:blip r:embed="rId3">
            <a:alphaModFix/>
          </a:blip>
          <a:srcRect l="63890" t="8722" r="4921" b="20711"/>
          <a:stretch/>
        </p:blipFill>
        <p:spPr>
          <a:xfrm>
            <a:off x="7147475" y="910800"/>
            <a:ext cx="1948200" cy="587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5" name="Google Shape;2885;p100" descr="alexpokysay great idea no callout.png"/>
          <p:cNvPicPr preferRelativeResize="0"/>
          <p:nvPr/>
        </p:nvPicPr>
        <p:blipFill rotWithShape="1">
          <a:blip r:embed="rId6">
            <a:alphaModFix/>
          </a:blip>
          <a:srcRect l="2104" t="8416" b="5879"/>
          <a:stretch/>
        </p:blipFill>
        <p:spPr>
          <a:xfrm>
            <a:off x="52204" y="83403"/>
            <a:ext cx="9020777" cy="7619433"/>
          </a:xfrm>
          <a:prstGeom prst="rect">
            <a:avLst/>
          </a:prstGeom>
          <a:noFill/>
          <a:ln>
            <a:noFill/>
          </a:ln>
        </p:spPr>
      </p:pic>
      <p:sp>
        <p:nvSpPr>
          <p:cNvPr id="2886" name="Google Shape;2886;p100"/>
          <p:cNvSpPr/>
          <p:nvPr/>
        </p:nvSpPr>
        <p:spPr>
          <a:xfrm flipH="1">
            <a:off x="215063" y="500500"/>
            <a:ext cx="3729060" cy="2408800"/>
          </a:xfrm>
          <a:prstGeom prst="wedgeEllipseCallout">
            <a:avLst>
              <a:gd name="adj1" fmla="val -58163"/>
              <a:gd name="adj2" fmla="val 58934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7" name="Google Shape;2887;p100"/>
          <p:cNvSpPr txBox="1"/>
          <p:nvPr/>
        </p:nvSpPr>
        <p:spPr>
          <a:xfrm>
            <a:off x="215063" y="1393791"/>
            <a:ext cx="3729059" cy="1069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5400" kern="0" dirty="0" smtClean="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Browser!</a:t>
            </a:r>
            <a:endParaRPr sz="5400" kern="0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1069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98" y="76498"/>
            <a:ext cx="3652837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35" y="1651246"/>
            <a:ext cx="6706748" cy="402209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sz="2200" dirty="0">
                <a:hlinkClick r:id="rId3"/>
              </a:rPr>
              <a:t>https://www.kaggle.com/hortonhearsafoo/fast-ai-v3-lesson-1</a:t>
            </a:r>
            <a:r>
              <a:rPr lang="pt-BR" sz="2200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sz="2200" dirty="0">
                <a:hlinkClick r:id="rId4"/>
              </a:rPr>
              <a:t>https://jupyter.org/</a:t>
            </a:r>
            <a:endParaRPr lang="pt-BR" sz="22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sz="2200" dirty="0" smtClean="0">
                <a:hlinkClick r:id="rId5"/>
              </a:rPr>
              <a:t>https</a:t>
            </a:r>
            <a:r>
              <a:rPr lang="pt-BR" sz="2200" dirty="0">
                <a:hlinkClick r:id="rId5"/>
              </a:rPr>
              <a:t>://</a:t>
            </a:r>
            <a:r>
              <a:rPr lang="pt-BR" sz="2200" dirty="0" smtClean="0">
                <a:hlinkClick r:id="rId5"/>
              </a:rPr>
              <a:t>colab.research.google.com/github/jakevdp/PythonDataScienceHandbook/blob/master/notebooks/Index.ipynb</a:t>
            </a:r>
            <a:endParaRPr lang="pt-BR" sz="2200" dirty="0" smtClean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sz="2200" dirty="0">
                <a:hlinkClick r:id="rId6"/>
              </a:rPr>
              <a:t>https://hub.mybinder.org/user/ipython-ipython-in-depth-hmgnw6lo/notebooks/binder/Index.ipynb</a:t>
            </a:r>
            <a:r>
              <a:rPr lang="pt-BR" sz="2200" dirty="0"/>
              <a:t>  </a:t>
            </a:r>
            <a:endParaRPr lang="pt-BR" sz="2200" dirty="0" smtClean="0"/>
          </a:p>
          <a:p>
            <a:pPr marL="685800" lvl="2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sz="1400" dirty="0">
                <a:hlinkClick r:id="rId7"/>
              </a:rPr>
              <a:t>https://</a:t>
            </a:r>
            <a:r>
              <a:rPr lang="pt-BR" sz="1400" dirty="0" smtClean="0">
                <a:hlinkClick r:id="rId7"/>
              </a:rPr>
              <a:t>colab.research.google.com/github/jakevdp/PythonDataScienceHandbook/blob/master/notebooks/03.08-Aggregation-and-Grouping.ipynb</a:t>
            </a:r>
            <a:endParaRPr lang="pt-BR" sz="1400" dirty="0" smtClean="0"/>
          </a:p>
          <a:p>
            <a:pPr marL="685800" lvl="2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sz="1400" dirty="0">
                <a:hlinkClick r:id="rId8"/>
              </a:rPr>
              <a:t>https://</a:t>
            </a:r>
            <a:r>
              <a:rPr lang="pt-BR" sz="1400" dirty="0" smtClean="0">
                <a:hlinkClick r:id="rId8"/>
              </a:rPr>
              <a:t>colab.research.google.com/github/jakevdp/PythonDataScienceHandbook/blob/master/notebooks/04.01-Simple-Line-Plots.ipynb</a:t>
            </a:r>
            <a:endParaRPr lang="pt-BR" sz="1400" dirty="0" smtClean="0"/>
          </a:p>
          <a:p>
            <a:pPr marL="685800" lvl="2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sz="1400" dirty="0">
                <a:hlinkClick r:id="rId9"/>
              </a:rPr>
              <a:t>https://</a:t>
            </a:r>
            <a:r>
              <a:rPr lang="pt-BR" sz="1400" dirty="0" smtClean="0">
                <a:hlinkClick r:id="rId9"/>
              </a:rPr>
              <a:t>colab.research.google.com/github/jakevdp/PythonDataScienceHandbook/blob/master/notebooks/05.14-Image-Features.ipynb</a:t>
            </a:r>
            <a:endParaRPr lang="pt-BR" sz="1400" dirty="0" smtClean="0"/>
          </a:p>
          <a:p>
            <a:pPr marL="685800" lvl="2">
              <a:lnSpc>
                <a:spcPct val="100000"/>
              </a:lnSpc>
              <a:spcBef>
                <a:spcPts val="1200"/>
              </a:spcBef>
              <a:defRPr/>
            </a:pPr>
            <a:endParaRPr lang="pt-BR" sz="1400" dirty="0"/>
          </a:p>
          <a:p>
            <a:pPr marL="0">
              <a:lnSpc>
                <a:spcPct val="100000"/>
              </a:lnSpc>
              <a:spcBef>
                <a:spcPts val="120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usar?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389"/>
            <a:ext cx="8178800" cy="4171950"/>
          </a:xfrm>
        </p:spPr>
        <p:txBody>
          <a:bodyPr/>
          <a:lstStyle/>
          <a:p>
            <a:r>
              <a:rPr lang="pt-BR" dirty="0" smtClean="0"/>
              <a:t>Instalar no próprio computador</a:t>
            </a:r>
          </a:p>
          <a:p>
            <a:pPr lvl="1"/>
            <a:r>
              <a:rPr lang="pt-BR" dirty="0" smtClean="0"/>
              <a:t>instalar jupyter (pressupõe Python3-dev)</a:t>
            </a:r>
          </a:p>
          <a:p>
            <a:pPr lvl="1"/>
            <a:r>
              <a:rPr lang="pt-BR" dirty="0" smtClean="0"/>
              <a:t>instalar jupyterlab</a:t>
            </a:r>
          </a:p>
          <a:p>
            <a:r>
              <a:rPr lang="pt-BR" dirty="0" smtClean="0"/>
              <a:t>Usar recursos prontos na Web</a:t>
            </a:r>
          </a:p>
          <a:p>
            <a:pPr lvl="1"/>
            <a:r>
              <a:rPr lang="pt-BR" dirty="0" smtClean="0"/>
              <a:t>Google Collab</a:t>
            </a:r>
          </a:p>
          <a:p>
            <a:pPr lvl="1"/>
            <a:r>
              <a:rPr lang="pt-BR" dirty="0" smtClean="0"/>
              <a:t>Kaggle</a:t>
            </a:r>
          </a:p>
          <a:p>
            <a:pPr lvl="1"/>
            <a:r>
              <a:rPr lang="pt-BR" dirty="0" smtClean="0"/>
              <a:t>...coisas pagas...</a:t>
            </a:r>
          </a:p>
          <a:p>
            <a:r>
              <a:rPr lang="pt-BR" dirty="0" smtClean="0"/>
              <a:t>Instalar na UFSC/no INE</a:t>
            </a:r>
          </a:p>
          <a:p>
            <a:pPr lvl="1"/>
            <a:r>
              <a:rPr lang="pt-BR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D:\Aulas\Visao.Computacional\2018\images\240_F_124645638_SjY0PX2QigYB2N0pfxEUNsYGwUoXpm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85725"/>
            <a:ext cx="901636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09550" y="0"/>
            <a:ext cx="8734425" cy="8477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Jupyter -&gt; Vantagens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&lt;http://</a:t>
            </a:r>
            <a:r>
              <a:rPr lang="en-US" dirty="0" smtClean="0"/>
              <a:t>www.lapix.ufsc.br</a:t>
            </a:r>
            <a:r>
              <a:rPr lang="en-US" dirty="0"/>
              <a:t>&gt;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03655" y="3303420"/>
            <a:ext cx="6645622" cy="3487905"/>
            <a:chOff x="39708" y="840887"/>
            <a:chExt cx="6645622" cy="3487905"/>
          </a:xfrm>
        </p:grpSpPr>
        <p:pic>
          <p:nvPicPr>
            <p:cNvPr id="22536" name="Picture 8" descr="D:\Aulas\Visao.Computacional\2018\images\gir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8" y="840887"/>
              <a:ext cx="6490167" cy="348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Google Shape;1840;p89"/>
            <p:cNvSpPr txBox="1"/>
            <p:nvPr/>
          </p:nvSpPr>
          <p:spPr>
            <a:xfrm>
              <a:off x="2851030" y="1728374"/>
              <a:ext cx="3834300" cy="981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3600" kern="0" dirty="0" smtClean="0">
                  <a:solidFill>
                    <a:srgbClr val="00000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Interativi-</a:t>
              </a:r>
              <a:br>
                <a:rPr lang="en" sz="3600" kern="0" dirty="0" smtClean="0">
                  <a:solidFill>
                    <a:srgbClr val="00000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</a:br>
              <a:r>
                <a:rPr lang="en" sz="3600" kern="0" dirty="0" smtClean="0">
                  <a:solidFill>
                    <a:srgbClr val="00000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dade</a:t>
              </a:r>
              <a:endParaRPr sz="3600" kern="0" dirty="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  <p:sp>
        <p:nvSpPr>
          <p:cNvPr id="2" name="Cloud Callout 1"/>
          <p:cNvSpPr/>
          <p:nvPr/>
        </p:nvSpPr>
        <p:spPr bwMode="auto">
          <a:xfrm>
            <a:off x="745724" y="914400"/>
            <a:ext cx="4634143" cy="2419671"/>
          </a:xfrm>
          <a:prstGeom prst="cloudCallout">
            <a:avLst>
              <a:gd name="adj1" fmla="val 85849"/>
              <a:gd name="adj2" fmla="val 22496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chitects Daughter" pitchFamily="2" charset="0"/>
                <a:ea typeface="Roboto" pitchFamily="2" charset="0"/>
              </a:rPr>
              <a:t>Preparar</a:t>
            </a:r>
            <a:r>
              <a:rPr kumimoji="0" lang="pt-BR" sz="3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chitects Daughter" pitchFamily="2" charset="0"/>
                <a:ea typeface="Roboto" pitchFamily="2" charset="0"/>
              </a:rPr>
              <a:t> e disponibilizar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baseline="0" dirty="0" smtClean="0">
                <a:solidFill>
                  <a:schemeClr val="tx2"/>
                </a:solidFill>
                <a:latin typeface="Architects Daughter" pitchFamily="2" charset="0"/>
                <a:ea typeface="Roboto" pitchFamily="2" charset="0"/>
              </a:rPr>
              <a:t>aulas: slides!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chitects Daughter" pitchFamily="2" charset="0"/>
              <a:ea typeface="Roboto" pitchFamily="2" charset="0"/>
            </a:endParaRPr>
          </a:p>
        </p:txBody>
      </p:sp>
      <p:pic>
        <p:nvPicPr>
          <p:cNvPr id="22537" name="Picture 9" descr="D:\Aulas\Visao.Computacional\2018\images\gu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1" y="1386775"/>
            <a:ext cx="2852736" cy="540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Jupyter Notebooks em Sala de Aula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Slides!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medium.com/learning-machine-learning/present-your-data-science-projects-with-jupyter-slides-75f20735eb0f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funciona?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Front-End (IPython -&gt; MVP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implementa</a:t>
            </a:r>
            <a:r>
              <a:rPr lang="pt-BR" i="1" dirty="0" smtClean="0"/>
              <a:t> read–eval–print </a:t>
            </a:r>
            <a:r>
              <a:rPr lang="pt-BR" i="1" dirty="0"/>
              <a:t>loop (REPL</a:t>
            </a:r>
            <a:r>
              <a:rPr lang="pt-BR" i="1" dirty="0" smtClean="0"/>
              <a:t>)</a:t>
            </a:r>
            <a:endParaRPr lang="pt-BR" dirty="0" smtClean="0"/>
          </a:p>
          <a:p>
            <a:r>
              <a:rPr lang="pt-BR" dirty="0" smtClean="0"/>
              <a:t>Interpretadores (kernels)</a:t>
            </a:r>
          </a:p>
          <a:p>
            <a:r>
              <a:rPr lang="pt-BR" dirty="0" smtClean="0"/>
              <a:t>Ambientes</a:t>
            </a:r>
          </a:p>
          <a:p>
            <a:pPr lvl="1"/>
            <a:r>
              <a:rPr lang="pt-BR" dirty="0"/>
              <a:t>Binder: </a:t>
            </a:r>
            <a:r>
              <a:rPr lang="pt-BR" dirty="0">
                <a:hlinkClick r:id="rId2"/>
              </a:rPr>
              <a:t>https://mybinder.readthedocs.io/en/latest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lvl="1"/>
            <a:r>
              <a:rPr lang="pt-BR" dirty="0" smtClean="0"/>
              <a:t>Docker</a:t>
            </a:r>
          </a:p>
          <a:p>
            <a:pPr lvl="1"/>
            <a:r>
              <a:rPr lang="pt-BR" dirty="0" smtClean="0"/>
              <a:t>JupyterHub</a:t>
            </a:r>
          </a:p>
          <a:p>
            <a:pPr lvl="1"/>
            <a:endParaRPr lang="pt-BR" dirty="0" smtClean="0"/>
          </a:p>
          <a:p>
            <a:pPr lvl="1"/>
            <a:endParaRPr lang="en-US" dirty="0"/>
          </a:p>
        </p:txBody>
      </p:sp>
      <p:pic>
        <p:nvPicPr>
          <p:cNvPr id="37890" name="Picture 2" descr="Jupyter Notebook Tutorial - Do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9" y="4600174"/>
            <a:ext cx="3383716" cy="213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temporary Portrait">
  <a:themeElements>
    <a:clrScheme name="Contemporary Portrait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Contemporary Portrai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ntemporary Portrait">
  <a:themeElements>
    <a:clrScheme name="Contemporary Portrait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ntemporary Portrait">
  <a:themeElements>
    <a:clrScheme name="Contemporary Portrait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F wo PhD theme">
  <a:themeElements>
    <a:clrScheme name="Custom 15">
      <a:dk1>
        <a:srgbClr val="000000"/>
      </a:dk1>
      <a:lt1>
        <a:srgbClr val="FFFFFF"/>
      </a:lt1>
      <a:dk2>
        <a:srgbClr val="191919"/>
      </a:dk2>
      <a:lt2>
        <a:srgbClr val="E6E6E6"/>
      </a:lt2>
      <a:accent1>
        <a:srgbClr val="4285F4"/>
      </a:accent1>
      <a:accent2>
        <a:srgbClr val="EA4335"/>
      </a:accent2>
      <a:accent3>
        <a:srgbClr val="FBB405"/>
      </a:accent3>
      <a:accent4>
        <a:srgbClr val="34A853"/>
      </a:accent4>
      <a:accent5>
        <a:srgbClr val="3167D6"/>
      </a:accent5>
      <a:accent6>
        <a:srgbClr val="75757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D:\msoffice\Templates\Presentation Designs\Contemporary Portrait.pot</Template>
  <TotalTime>23641</TotalTime>
  <Words>533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Futura Bk BT</vt:lpstr>
      <vt:lpstr>Calibri</vt:lpstr>
      <vt:lpstr>Roboto</vt:lpstr>
      <vt:lpstr>Courier New</vt:lpstr>
      <vt:lpstr>Wingdings</vt:lpstr>
      <vt:lpstr>Times New Roman</vt:lpstr>
      <vt:lpstr>Arial Black</vt:lpstr>
      <vt:lpstr>Architects Daughter</vt:lpstr>
      <vt:lpstr>Open Sans</vt:lpstr>
      <vt:lpstr>Contemporary Portrait</vt:lpstr>
      <vt:lpstr>1_Contemporary Portrait</vt:lpstr>
      <vt:lpstr>2_Contemporary Portrait</vt:lpstr>
      <vt:lpstr>3_Contemporary Portrait</vt:lpstr>
      <vt:lpstr>TF wo PhD theme</vt:lpstr>
      <vt:lpstr>PowerPoint Presentation</vt:lpstr>
      <vt:lpstr>Histórico</vt:lpstr>
      <vt:lpstr>O que é?</vt:lpstr>
      <vt:lpstr>PowerPoint Presentation</vt:lpstr>
      <vt:lpstr>Exemplos</vt:lpstr>
      <vt:lpstr>Como usar?</vt:lpstr>
      <vt:lpstr>Jupyter -&gt; Vantagens</vt:lpstr>
      <vt:lpstr>Jupyter Notebooks em Sala de Aula</vt:lpstr>
      <vt:lpstr>Como funciona?</vt:lpstr>
      <vt:lpstr>Para a UFSC?</vt:lpstr>
      <vt:lpstr>PowerPoint Presentation</vt:lpstr>
      <vt:lpstr>Perguntas em aberto!</vt:lpstr>
      <vt:lpstr>Em tempo:Por que Python?  TIOBE Index for February 2019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Cyclops - Brasil</dc:title>
  <dc:creator>Prof. Dr. rer. nat. Aldo v. Wangenheim</dc:creator>
  <cp:lastModifiedBy>awangenh</cp:lastModifiedBy>
  <cp:revision>765</cp:revision>
  <dcterms:created xsi:type="dcterms:W3CDTF">1997-10-09T11:29:28Z</dcterms:created>
  <dcterms:modified xsi:type="dcterms:W3CDTF">2019-02-26T10:28:34Z</dcterms:modified>
</cp:coreProperties>
</file>